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3" r:id="rId7"/>
    <p:sldId id="265" r:id="rId8"/>
    <p:sldId id="266" r:id="rId9"/>
    <p:sldId id="267" r:id="rId10"/>
    <p:sldId id="268" r:id="rId11"/>
    <p:sldId id="270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0" autoAdjust="0"/>
    <p:restoredTop sz="92949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2F971-65EF-496A-AAB2-C66C7F76017F}" type="doc">
      <dgm:prSet loTypeId="urn:microsoft.com/office/officeart/2005/8/layout/pyramid2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4A6618F-96B0-4DFF-8A7E-AE25B32A25D0}">
      <dgm:prSet phldrT="[Текст]" custT="1"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-Чрезмерная</a:t>
          </a:r>
        </a:p>
        <a:p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двигательная </a:t>
          </a:r>
        </a:p>
        <a:p>
          <a:r>
            <a:rPr lang="ru-RU" sz="1600" b="1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активность</a:t>
          </a:r>
          <a:endParaRPr lang="ru-RU" sz="1600" b="1" dirty="0">
            <a:solidFill>
              <a:schemeClr val="tx2">
                <a:lumMod val="75000"/>
              </a:schemeClr>
            </a:solidFill>
            <a:latin typeface="Bookman Old Style" pitchFamily="18" charset="0"/>
          </a:endParaRPr>
        </a:p>
      </dgm:t>
    </dgm:pt>
    <dgm:pt modelId="{B88586AB-1DBD-419E-9FBD-2096B9D014DF}" type="parTrans" cxnId="{173FECB6-0FCA-432D-B3CC-064C3AC7A3AC}">
      <dgm:prSet/>
      <dgm:spPr/>
      <dgm:t>
        <a:bodyPr/>
        <a:lstStyle/>
        <a:p>
          <a:endParaRPr lang="ru-RU"/>
        </a:p>
      </dgm:t>
    </dgm:pt>
    <dgm:pt modelId="{F3F64244-69F9-459E-B256-8B8F11E71701}" type="sibTrans" cxnId="{173FECB6-0FCA-432D-B3CC-064C3AC7A3AC}">
      <dgm:prSet/>
      <dgm:spPr/>
      <dgm:t>
        <a:bodyPr/>
        <a:lstStyle/>
        <a:p>
          <a:endParaRPr lang="ru-RU"/>
        </a:p>
      </dgm:t>
    </dgm:pt>
    <dgm:pt modelId="{ADE5C514-1E7E-4568-9FCE-835B8DA979B1}">
      <dgm:prSet phldrT="[Текст]" custT="1"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1800" b="1" i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</a:rPr>
            <a:t>импульсивность</a:t>
          </a:r>
          <a:endParaRPr lang="ru-RU" sz="1800" b="1" i="0" dirty="0">
            <a:solidFill>
              <a:schemeClr val="accent1">
                <a:lumMod val="75000"/>
              </a:schemeClr>
            </a:solidFill>
            <a:latin typeface="Bookman Old Style" pitchFamily="18" charset="0"/>
          </a:endParaRPr>
        </a:p>
      </dgm:t>
    </dgm:pt>
    <dgm:pt modelId="{7B065B54-603F-4FC4-AF78-102CA5148029}" type="parTrans" cxnId="{6040071A-941A-40C6-95EA-CA04B073F38D}">
      <dgm:prSet/>
      <dgm:spPr/>
      <dgm:t>
        <a:bodyPr/>
        <a:lstStyle/>
        <a:p>
          <a:endParaRPr lang="ru-RU"/>
        </a:p>
      </dgm:t>
    </dgm:pt>
    <dgm:pt modelId="{D539CD32-E1E5-48FE-A5C5-F2837EF15B47}" type="sibTrans" cxnId="{6040071A-941A-40C6-95EA-CA04B073F38D}">
      <dgm:prSet/>
      <dgm:spPr/>
      <dgm:t>
        <a:bodyPr/>
        <a:lstStyle/>
        <a:p>
          <a:endParaRPr lang="ru-RU"/>
        </a:p>
      </dgm:t>
    </dgm:pt>
    <dgm:pt modelId="{BE208F72-ECEF-4627-A3E2-A70D37890AB3}">
      <dgm:prSet phldrT="[Текст]" custT="1"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sz="1800" b="1" dirty="0" smtClean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rPr>
            <a:t>Отвлекаемость - невнимательность</a:t>
          </a:r>
          <a:endParaRPr lang="ru-RU" sz="1800" b="1" dirty="0">
            <a:solidFill>
              <a:schemeClr val="accent1">
                <a:lumMod val="75000"/>
              </a:schemeClr>
            </a:solidFill>
            <a:latin typeface="Century Gothic" pitchFamily="34" charset="0"/>
            <a:cs typeface="Arial" pitchFamily="34" charset="0"/>
          </a:endParaRPr>
        </a:p>
      </dgm:t>
    </dgm:pt>
    <dgm:pt modelId="{E4B29AD7-0D2E-47F7-90FE-332728DBDA59}" type="parTrans" cxnId="{C46F58F2-CAAA-4CF5-9CA1-272EE69FC162}">
      <dgm:prSet/>
      <dgm:spPr/>
      <dgm:t>
        <a:bodyPr/>
        <a:lstStyle/>
        <a:p>
          <a:endParaRPr lang="ru-RU"/>
        </a:p>
      </dgm:t>
    </dgm:pt>
    <dgm:pt modelId="{551F4E07-521C-47F5-94EE-0DFBA46234DD}" type="sibTrans" cxnId="{C46F58F2-CAAA-4CF5-9CA1-272EE69FC162}">
      <dgm:prSet/>
      <dgm:spPr/>
      <dgm:t>
        <a:bodyPr/>
        <a:lstStyle/>
        <a:p>
          <a:endParaRPr lang="ru-RU"/>
        </a:p>
      </dgm:t>
    </dgm:pt>
    <dgm:pt modelId="{6F3AE148-01C4-4BBD-A299-43CAF98B3171}">
      <dgm:prSet custT="1"/>
      <dgm:spPr>
        <a:ln w="190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1800" b="1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rPr>
            <a:t>НАПРАВЛЕНИЯ</a:t>
          </a:r>
          <a:endParaRPr lang="ru-RU" sz="1800" b="1" dirty="0">
            <a:solidFill>
              <a:schemeClr val="accent2">
                <a:lumMod val="75000"/>
              </a:schemeClr>
            </a:solidFill>
            <a:latin typeface="Bookman Old Style" pitchFamily="18" charset="0"/>
          </a:endParaRPr>
        </a:p>
      </dgm:t>
    </dgm:pt>
    <dgm:pt modelId="{5BCE148D-5301-4C77-8487-132065090E23}" type="parTrans" cxnId="{E6E73EF5-017E-4527-A26D-18240F3EE404}">
      <dgm:prSet/>
      <dgm:spPr/>
      <dgm:t>
        <a:bodyPr/>
        <a:lstStyle/>
        <a:p>
          <a:endParaRPr lang="ru-RU"/>
        </a:p>
      </dgm:t>
    </dgm:pt>
    <dgm:pt modelId="{A439EE4E-FBE1-4608-8AEA-4B884AD5D1D3}" type="sibTrans" cxnId="{E6E73EF5-017E-4527-A26D-18240F3EE404}">
      <dgm:prSet/>
      <dgm:spPr/>
      <dgm:t>
        <a:bodyPr/>
        <a:lstStyle/>
        <a:p>
          <a:endParaRPr lang="ru-RU"/>
        </a:p>
      </dgm:t>
    </dgm:pt>
    <dgm:pt modelId="{08B59958-C3CE-4205-9349-F5FE286B2033}" type="pres">
      <dgm:prSet presAssocID="{E982F971-65EF-496A-AAB2-C66C7F76017F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8A02642-32ED-4C7E-9361-4460ED299F0F}" type="pres">
      <dgm:prSet presAssocID="{E982F971-65EF-496A-AAB2-C66C7F76017F}" presName="pyramid" presStyleLbl="node1" presStyleIdx="0" presStyleCnt="1" custScaleX="88588" custScaleY="58333" custLinFactNeighborX="1991" custLinFactNeighborY="9375"/>
      <dgm:spPr/>
    </dgm:pt>
    <dgm:pt modelId="{F85A3F46-6F84-4C34-996B-9447E9BD8BB0}" type="pres">
      <dgm:prSet presAssocID="{E982F971-65EF-496A-AAB2-C66C7F76017F}" presName="theList" presStyleCnt="0"/>
      <dgm:spPr/>
    </dgm:pt>
    <dgm:pt modelId="{FF945B01-A615-4CF2-981D-5C480D0D6F45}" type="pres">
      <dgm:prSet presAssocID="{54A6618F-96B0-4DFF-8A7E-AE25B32A25D0}" presName="aNode" presStyleLbl="fgAcc1" presStyleIdx="0" presStyleCnt="4" custScaleX="83660" custScaleY="16253" custLinFactY="18327" custLinFactNeighborX="467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CC88E0-C05D-434E-8AB6-9547C316FCEE}" type="pres">
      <dgm:prSet presAssocID="{54A6618F-96B0-4DFF-8A7E-AE25B32A25D0}" presName="aSpace" presStyleCnt="0"/>
      <dgm:spPr/>
    </dgm:pt>
    <dgm:pt modelId="{AACAC6A8-0953-4175-8F29-5B80224887A4}" type="pres">
      <dgm:prSet presAssocID="{ADE5C514-1E7E-4568-9FCE-835B8DA979B1}" presName="aNode" presStyleLbl="fgAcc1" presStyleIdx="1" presStyleCnt="4" custScaleX="78847" custScaleY="15036" custLinFactY="19896" custLinFactNeighborX="286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5B58B7-24D4-4282-94EE-44983F8925A5}" type="pres">
      <dgm:prSet presAssocID="{ADE5C514-1E7E-4568-9FCE-835B8DA979B1}" presName="aSpace" presStyleCnt="0"/>
      <dgm:spPr/>
    </dgm:pt>
    <dgm:pt modelId="{E47CD9EF-DBFE-4A13-999F-D57FACCF52BC}" type="pres">
      <dgm:prSet presAssocID="{BE208F72-ECEF-4627-A3E2-A70D37890AB3}" presName="aNode" presStyleLbl="fgAcc1" presStyleIdx="2" presStyleCnt="4" custScaleX="78847" custScaleY="18087" custLinFactY="21132" custLinFactNeighborX="447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54EA4-7184-4F80-BC61-152C45010B60}" type="pres">
      <dgm:prSet presAssocID="{BE208F72-ECEF-4627-A3E2-A70D37890AB3}" presName="aSpace" presStyleCnt="0"/>
      <dgm:spPr/>
    </dgm:pt>
    <dgm:pt modelId="{2514B1A4-56B2-4819-BA0E-70E7429A356E}" type="pres">
      <dgm:prSet presAssocID="{6F3AE148-01C4-4BBD-A299-43CAF98B3171}" presName="aNode" presStyleLbl="fgAcc1" presStyleIdx="3" presStyleCnt="4" custAng="18273351" custScaleX="73809" custScaleY="13472" custLinFactY="-9845" custLinFactNeighborX="-7990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6DC30-F691-4120-8396-6CEBBA02C49F}" type="pres">
      <dgm:prSet presAssocID="{6F3AE148-01C4-4BBD-A299-43CAF98B3171}" presName="aSpace" presStyleCnt="0"/>
      <dgm:spPr/>
    </dgm:pt>
  </dgm:ptLst>
  <dgm:cxnLst>
    <dgm:cxn modelId="{1D8F0E61-65D0-4957-AAE7-E160B08C962B}" type="presOf" srcId="{6F3AE148-01C4-4BBD-A299-43CAF98B3171}" destId="{2514B1A4-56B2-4819-BA0E-70E7429A356E}" srcOrd="0" destOrd="0" presId="urn:microsoft.com/office/officeart/2005/8/layout/pyramid2"/>
    <dgm:cxn modelId="{E6E73EF5-017E-4527-A26D-18240F3EE404}" srcId="{E982F971-65EF-496A-AAB2-C66C7F76017F}" destId="{6F3AE148-01C4-4BBD-A299-43CAF98B3171}" srcOrd="3" destOrd="0" parTransId="{5BCE148D-5301-4C77-8487-132065090E23}" sibTransId="{A439EE4E-FBE1-4608-8AEA-4B884AD5D1D3}"/>
    <dgm:cxn modelId="{58926F20-7487-4AF9-A5EF-E4AD9D8AB676}" type="presOf" srcId="{54A6618F-96B0-4DFF-8A7E-AE25B32A25D0}" destId="{FF945B01-A615-4CF2-981D-5C480D0D6F45}" srcOrd="0" destOrd="0" presId="urn:microsoft.com/office/officeart/2005/8/layout/pyramid2"/>
    <dgm:cxn modelId="{173FECB6-0FCA-432D-B3CC-064C3AC7A3AC}" srcId="{E982F971-65EF-496A-AAB2-C66C7F76017F}" destId="{54A6618F-96B0-4DFF-8A7E-AE25B32A25D0}" srcOrd="0" destOrd="0" parTransId="{B88586AB-1DBD-419E-9FBD-2096B9D014DF}" sibTransId="{F3F64244-69F9-459E-B256-8B8F11E71701}"/>
    <dgm:cxn modelId="{C46F58F2-CAAA-4CF5-9CA1-272EE69FC162}" srcId="{E982F971-65EF-496A-AAB2-C66C7F76017F}" destId="{BE208F72-ECEF-4627-A3E2-A70D37890AB3}" srcOrd="2" destOrd="0" parTransId="{E4B29AD7-0D2E-47F7-90FE-332728DBDA59}" sibTransId="{551F4E07-521C-47F5-94EE-0DFBA46234DD}"/>
    <dgm:cxn modelId="{3A2D479A-EEBA-458B-9823-9A991ABF4DE8}" type="presOf" srcId="{ADE5C514-1E7E-4568-9FCE-835B8DA979B1}" destId="{AACAC6A8-0953-4175-8F29-5B80224887A4}" srcOrd="0" destOrd="0" presId="urn:microsoft.com/office/officeart/2005/8/layout/pyramid2"/>
    <dgm:cxn modelId="{29DFB04E-8D9A-4700-8C0C-3C23784364CB}" type="presOf" srcId="{E982F971-65EF-496A-AAB2-C66C7F76017F}" destId="{08B59958-C3CE-4205-9349-F5FE286B2033}" srcOrd="0" destOrd="0" presId="urn:microsoft.com/office/officeart/2005/8/layout/pyramid2"/>
    <dgm:cxn modelId="{6040071A-941A-40C6-95EA-CA04B073F38D}" srcId="{E982F971-65EF-496A-AAB2-C66C7F76017F}" destId="{ADE5C514-1E7E-4568-9FCE-835B8DA979B1}" srcOrd="1" destOrd="0" parTransId="{7B065B54-603F-4FC4-AF78-102CA5148029}" sibTransId="{D539CD32-E1E5-48FE-A5C5-F2837EF15B47}"/>
    <dgm:cxn modelId="{9D30D00D-39A4-4877-BC6C-7E42774FF271}" type="presOf" srcId="{BE208F72-ECEF-4627-A3E2-A70D37890AB3}" destId="{E47CD9EF-DBFE-4A13-999F-D57FACCF52BC}" srcOrd="0" destOrd="0" presId="urn:microsoft.com/office/officeart/2005/8/layout/pyramid2"/>
    <dgm:cxn modelId="{CCA1BB41-BA12-49E6-8883-BDB7B89860AB}" type="presParOf" srcId="{08B59958-C3CE-4205-9349-F5FE286B2033}" destId="{78A02642-32ED-4C7E-9361-4460ED299F0F}" srcOrd="0" destOrd="0" presId="urn:microsoft.com/office/officeart/2005/8/layout/pyramid2"/>
    <dgm:cxn modelId="{8EE08AB2-D9C8-40BA-9477-40354ECB5B30}" type="presParOf" srcId="{08B59958-C3CE-4205-9349-F5FE286B2033}" destId="{F85A3F46-6F84-4C34-996B-9447E9BD8BB0}" srcOrd="1" destOrd="0" presId="urn:microsoft.com/office/officeart/2005/8/layout/pyramid2"/>
    <dgm:cxn modelId="{DADE88C3-313D-4136-99BB-FED3E3C27B48}" type="presParOf" srcId="{F85A3F46-6F84-4C34-996B-9447E9BD8BB0}" destId="{FF945B01-A615-4CF2-981D-5C480D0D6F45}" srcOrd="0" destOrd="0" presId="urn:microsoft.com/office/officeart/2005/8/layout/pyramid2"/>
    <dgm:cxn modelId="{B2EF1CD4-B167-46A4-83AC-20739D8ED2B8}" type="presParOf" srcId="{F85A3F46-6F84-4C34-996B-9447E9BD8BB0}" destId="{E6CC88E0-C05D-434E-8AB6-9547C316FCEE}" srcOrd="1" destOrd="0" presId="urn:microsoft.com/office/officeart/2005/8/layout/pyramid2"/>
    <dgm:cxn modelId="{7FAF5E48-4A53-4172-A1AF-9FA59FC7038F}" type="presParOf" srcId="{F85A3F46-6F84-4C34-996B-9447E9BD8BB0}" destId="{AACAC6A8-0953-4175-8F29-5B80224887A4}" srcOrd="2" destOrd="0" presId="urn:microsoft.com/office/officeart/2005/8/layout/pyramid2"/>
    <dgm:cxn modelId="{E4E35358-48AA-4516-BE80-A164AB53D856}" type="presParOf" srcId="{F85A3F46-6F84-4C34-996B-9447E9BD8BB0}" destId="{405B58B7-24D4-4282-94EE-44983F8925A5}" srcOrd="3" destOrd="0" presId="urn:microsoft.com/office/officeart/2005/8/layout/pyramid2"/>
    <dgm:cxn modelId="{04EB8047-1675-48D0-AECE-74196245CDF3}" type="presParOf" srcId="{F85A3F46-6F84-4C34-996B-9447E9BD8BB0}" destId="{E47CD9EF-DBFE-4A13-999F-D57FACCF52BC}" srcOrd="4" destOrd="0" presId="urn:microsoft.com/office/officeart/2005/8/layout/pyramid2"/>
    <dgm:cxn modelId="{DCBA29CA-698F-4DF7-B3F9-487A3DE6949E}" type="presParOf" srcId="{F85A3F46-6F84-4C34-996B-9447E9BD8BB0}" destId="{49154EA4-7184-4F80-BC61-152C45010B60}" srcOrd="5" destOrd="0" presId="urn:microsoft.com/office/officeart/2005/8/layout/pyramid2"/>
    <dgm:cxn modelId="{BAA84BD2-57EA-4B44-ADD2-5338167C7CEF}" type="presParOf" srcId="{F85A3F46-6F84-4C34-996B-9447E9BD8BB0}" destId="{2514B1A4-56B2-4819-BA0E-70E7429A356E}" srcOrd="6" destOrd="0" presId="urn:microsoft.com/office/officeart/2005/8/layout/pyramid2"/>
    <dgm:cxn modelId="{600F88D6-E3A6-4A98-A5F4-33A3EEF9582F}" type="presParOf" srcId="{F85A3F46-6F84-4C34-996B-9447E9BD8BB0}" destId="{ED26DC30-F691-4120-8396-6CEBBA02C49F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A02642-32ED-4C7E-9361-4460ED299F0F}">
      <dsp:nvSpPr>
        <dsp:cNvPr id="0" name=""/>
        <dsp:cNvSpPr/>
      </dsp:nvSpPr>
      <dsp:spPr>
        <a:xfrm>
          <a:off x="857228" y="2071698"/>
          <a:ext cx="6075365" cy="4000477"/>
        </a:xfrm>
        <a:prstGeom prst="triangl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dk2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dk2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dk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F945B01-A615-4CF2-981D-5C480D0D6F45}">
      <dsp:nvSpPr>
        <dsp:cNvPr id="0" name=""/>
        <dsp:cNvSpPr/>
      </dsp:nvSpPr>
      <dsp:spPr>
        <a:xfrm>
          <a:off x="4143379" y="2185104"/>
          <a:ext cx="3729311" cy="789820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-Чрезмерная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двигательная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75000"/>
                </a:schemeClr>
              </a:solidFill>
              <a:latin typeface="Bookman Old Style" pitchFamily="18" charset="0"/>
            </a:rPr>
            <a:t>активность</a:t>
          </a:r>
          <a:endParaRPr lang="ru-RU" sz="1600" b="1" kern="1200" dirty="0">
            <a:solidFill>
              <a:schemeClr val="tx2">
                <a:lumMod val="75000"/>
              </a:schemeClr>
            </a:solidFill>
            <a:latin typeface="Bookman Old Style" pitchFamily="18" charset="0"/>
          </a:endParaRPr>
        </a:p>
      </dsp:txBody>
      <dsp:txXfrm>
        <a:off x="4143379" y="2185104"/>
        <a:ext cx="3729311" cy="789820"/>
      </dsp:txXfrm>
    </dsp:sp>
    <dsp:sp modelId="{AACAC6A8-0953-4175-8F29-5B80224887A4}">
      <dsp:nvSpPr>
        <dsp:cNvPr id="0" name=""/>
        <dsp:cNvSpPr/>
      </dsp:nvSpPr>
      <dsp:spPr>
        <a:xfrm>
          <a:off x="4357683" y="3658613"/>
          <a:ext cx="3514762" cy="730679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</a:rPr>
            <a:t>импульсивность</a:t>
          </a:r>
          <a:endParaRPr lang="ru-RU" sz="1800" b="1" i="0" kern="1200" dirty="0">
            <a:solidFill>
              <a:schemeClr val="accent1">
                <a:lumMod val="75000"/>
              </a:schemeClr>
            </a:solidFill>
            <a:latin typeface="Bookman Old Style" pitchFamily="18" charset="0"/>
          </a:endParaRPr>
        </a:p>
      </dsp:txBody>
      <dsp:txXfrm>
        <a:off x="4357683" y="3658613"/>
        <a:ext cx="3514762" cy="730679"/>
      </dsp:txXfrm>
    </dsp:sp>
    <dsp:sp modelId="{E47CD9EF-DBFE-4A13-999F-D57FACCF52BC}">
      <dsp:nvSpPr>
        <dsp:cNvPr id="0" name=""/>
        <dsp:cNvSpPr/>
      </dsp:nvSpPr>
      <dsp:spPr>
        <a:xfrm>
          <a:off x="4429140" y="5056798"/>
          <a:ext cx="3514762" cy="878944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rPr>
            <a:t>Отвлекаемость - невнимательность</a:t>
          </a:r>
          <a:endParaRPr lang="ru-RU" sz="1800" b="1" kern="1200" dirty="0">
            <a:solidFill>
              <a:schemeClr val="accent1">
                <a:lumMod val="75000"/>
              </a:schemeClr>
            </a:solidFill>
            <a:latin typeface="Century Gothic" pitchFamily="34" charset="0"/>
            <a:cs typeface="Arial" pitchFamily="34" charset="0"/>
          </a:endParaRPr>
        </a:p>
      </dsp:txBody>
      <dsp:txXfrm>
        <a:off x="4429140" y="5056798"/>
        <a:ext cx="3514762" cy="878944"/>
      </dsp:txXfrm>
    </dsp:sp>
    <dsp:sp modelId="{2514B1A4-56B2-4819-BA0E-70E7429A356E}">
      <dsp:nvSpPr>
        <dsp:cNvPr id="0" name=""/>
        <dsp:cNvSpPr/>
      </dsp:nvSpPr>
      <dsp:spPr>
        <a:xfrm rot="18273351">
          <a:off x="780022" y="3822962"/>
          <a:ext cx="3290183" cy="654676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lumMod val="7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rPr>
            <a:t>НАПРАВЛЕНИЯ</a:t>
          </a:r>
          <a:endParaRPr lang="ru-RU" sz="1800" b="1" kern="1200" dirty="0">
            <a:solidFill>
              <a:schemeClr val="accent2">
                <a:lumMod val="75000"/>
              </a:schemeClr>
            </a:solidFill>
            <a:latin typeface="Bookman Old Style" pitchFamily="18" charset="0"/>
          </a:endParaRPr>
        </a:p>
      </dsp:txBody>
      <dsp:txXfrm rot="18273351">
        <a:off x="780022" y="3822962"/>
        <a:ext cx="3290183" cy="654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0A2D0-F0C2-46E3-8EB6-3DA9BF6E2841}" type="datetimeFigureOut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6A0C6-E3B8-4403-9C8E-C753A596D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76A0C6-E3B8-4403-9C8E-C753A596D0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2A8E9-E5DC-4B5E-9497-1286C10A01E6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9967-0A55-455F-9499-8554DE5893C7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7FC-6381-4395-BE61-D55933B45216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2B705-417F-4458-A520-30F70C96DEEE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EA54-E16B-4A82-9451-FEEE3BC1E505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BEE01-AF3D-4858-8300-C1BFB63DD42D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5A7B-EEEA-4272-8BAF-19B4259D3EC4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D551E-BE46-4697-9852-96AC6D374BCC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21B50-915F-49C0-8347-3C8D1F5770FB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D86D5-7CC8-494C-95AF-BAF9543FCE44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ADF2-F0C8-4ED6-A159-D0CCAE66771D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94482F-45E1-42CB-88B1-44451431124E}" type="datetime1">
              <a:rPr lang="ru-RU" smtClean="0"/>
              <a:pPr/>
              <a:t>05.02.2019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943FE0-0364-4C87-8AFA-F4A8BBE960E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9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 rot="20937536">
            <a:off x="764752" y="1812115"/>
            <a:ext cx="7858180" cy="1285884"/>
          </a:xfrm>
          <a:prstGeom prst="rect">
            <a:avLst/>
          </a:prstGeom>
          <a:noFill/>
          <a:ln>
            <a:noFill/>
          </a:ln>
          <a:effectLst/>
          <a:scene3d>
            <a:camera prst="perspectiveRelaxedModerately"/>
            <a:lightRig rig="threePt" dir="t"/>
          </a:scene3d>
        </p:spPr>
        <p:txBody>
          <a:bodyPr wrap="none" fromWordArt="1">
            <a:prstTxWarp prst="textSlantUp">
              <a:avLst>
                <a:gd name="adj" fmla="val 23451"/>
              </a:avLst>
            </a:prstTxWarp>
          </a:bodyPr>
          <a:lstStyle/>
          <a:p>
            <a:pPr algn="ctr" rtl="0"/>
            <a:r>
              <a:rPr lang="ru-RU" sz="3600" kern="10" spc="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 Black" pitchFamily="34" charset="0"/>
              </a:rPr>
              <a:t>Гиперактивный</a:t>
            </a:r>
            <a: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 Black" pitchFamily="34" charset="0"/>
              </a:rPr>
              <a:t> </a:t>
            </a:r>
            <a:br>
              <a:rPr lang="ru-RU" sz="3600" kern="10" spc="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 Black" pitchFamily="34" charset="0"/>
              </a:rPr>
            </a:br>
            <a:r>
              <a:rPr lang="ru-RU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Arial Black" pitchFamily="34" charset="0"/>
              </a:rPr>
              <a:t>ребёнок</a:t>
            </a:r>
            <a:endParaRPr lang="ru-RU" sz="3600" kern="10" spc="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6000768"/>
            <a:ext cx="6715172" cy="85723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/>
              <a:t>                         </a:t>
            </a:r>
          </a:p>
          <a:p>
            <a:pPr algn="ctr"/>
            <a:r>
              <a:rPr lang="ru-RU" dirty="0" smtClean="0"/>
              <a:t>                        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72400" y="5661248"/>
            <a:ext cx="609600" cy="661540"/>
          </a:xfrm>
        </p:spPr>
        <p:txBody>
          <a:bodyPr/>
          <a:lstStyle/>
          <a:p>
            <a:fld id="{E3943FE0-0364-4C87-8AFA-F4A8BBE960E0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2" name="Picture 2" descr="C:\Documents and Settings\я\Рабочий стол\ГИПЕРАКТИВНЫЙ РЕБЁНОК\ФЕРУ.jpeg"/>
          <p:cNvPicPr>
            <a:picLocks noChangeAspect="1" noChangeArrowheads="1"/>
          </p:cNvPicPr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>
            <a:off x="2555776" y="4005064"/>
            <a:ext cx="2448272" cy="24155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7" name="Picture 3" descr="C:\Documents and Settings\я\Рабочий стол\ГИПЕРАКТИВНЫЙ РЕБЁНОК\ЫКЕРК.jpeg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>
            <a:off x="1979712" y="103754"/>
            <a:ext cx="2448272" cy="21132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8" name="Picture 4" descr="C:\Documents and Settings\я\Рабочий стол\ГИПЕРАКТИВНЫЙ РЕБЁНОК\КЕГ.jpeg"/>
          <p:cNvPicPr>
            <a:picLocks noChangeAspect="1" noChangeArrowheads="1"/>
          </p:cNvPicPr>
          <p:nvPr/>
        </p:nvPicPr>
        <p:blipFill>
          <a:blip r:embed="rId5" cstate="print">
            <a:lum contrast="30000"/>
          </a:blip>
          <a:srcRect/>
          <a:stretch>
            <a:fillRect/>
          </a:stretch>
        </p:blipFill>
        <p:spPr bwMode="auto">
          <a:xfrm>
            <a:off x="6012160" y="2996952"/>
            <a:ext cx="2377095" cy="26567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071802" y="1992119"/>
            <a:ext cx="517260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Третья группа рекомендаций направлена на активное взаимодействие ребенка с близким взрослым, на развитие способности как взрослого, так и ребенка почувствовать друг друга, сблизиться эмоционально.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И здесь совершенно незаменима самая важная для детей деятельность – игра.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509120"/>
            <a:ext cx="2525970" cy="1835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0425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3528" y="513108"/>
            <a:ext cx="8429684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Заповеди семейного воспитания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В.А. Сухомлинского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унижай.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угрожай.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морализируй.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лишай ребенка возможности быть самим собой.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навреди.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бойся признать свою ошибку.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Начинай воспитание с себя.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Верь в своего ребенка.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Помоги ребенку поверить в себя.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187624" y="1916832"/>
            <a:ext cx="614366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Не опускайте рук! Любите вашего норовистого ребенка, помогите ему быть успешным, преодолеть школьные трудности.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Когда становится совсем тяжело, вспомните, что к подростковому возрасту, а у некоторых детей и раньше,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гиперактивность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 проходит. Важно, чтобы ребенок подошел к этому возрасту без груза отрицательных эмоций и комплексов неполноценности. Так что если у вас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гиперактивный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 ребенок – помогите ему: все в ваших руках.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437112"/>
            <a:ext cx="1800200" cy="2420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0"/>
            <a:ext cx="1584176" cy="2045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188640"/>
            <a:ext cx="2583193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738" y="5042380"/>
            <a:ext cx="2803110" cy="1626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75656" y="2276872"/>
            <a:ext cx="6406480" cy="2088232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Спасибо за                                  внимание</a:t>
            </a:r>
            <a:endParaRPr lang="en-US" sz="5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64088" y="5643578"/>
            <a:ext cx="3384376" cy="731344"/>
          </a:xfrm>
        </p:spPr>
        <p:txBody>
          <a:bodyPr>
            <a:noAutofit/>
          </a:bodyPr>
          <a:lstStyle/>
          <a:p>
            <a:r>
              <a:rPr lang="ru-RU" sz="1200" i="1" dirty="0" smtClean="0">
                <a:solidFill>
                  <a:schemeClr val="bg1"/>
                </a:solidFill>
              </a:rPr>
              <a:t>Педагог-психолог </a:t>
            </a:r>
            <a:r>
              <a:rPr lang="ru-RU" sz="1200" i="1" dirty="0" err="1" smtClean="0">
                <a:solidFill>
                  <a:schemeClr val="bg1"/>
                </a:solidFill>
              </a:rPr>
              <a:t>Кутепова</a:t>
            </a:r>
            <a:r>
              <a:rPr lang="ru-RU" sz="1200" i="1" dirty="0" smtClean="0">
                <a:solidFill>
                  <a:schemeClr val="bg1"/>
                </a:solidFill>
              </a:rPr>
              <a:t> Н.В.</a:t>
            </a:r>
            <a:endParaRPr lang="en-US" sz="1200" i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100392" y="5733256"/>
            <a:ext cx="609600" cy="517524"/>
          </a:xfrm>
        </p:spPr>
        <p:txBody>
          <a:bodyPr/>
          <a:lstStyle/>
          <a:p>
            <a:fld id="{E3943FE0-0364-4C87-8AFA-F4A8BBE960E0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87624" y="2996952"/>
            <a:ext cx="5500726" cy="12858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4800" b="1" dirty="0" smtClean="0">
                <a:latin typeface="Arial Black" pitchFamily="34" charset="0"/>
              </a:rPr>
              <a:t/>
            </a:r>
            <a:br>
              <a:rPr lang="ru-RU" sz="4800" b="1" dirty="0" smtClean="0">
                <a:latin typeface="Arial Black" pitchFamily="34" charset="0"/>
              </a:rPr>
            </a:br>
            <a:r>
              <a:rPr lang="ru-RU" sz="4800" b="1" dirty="0" smtClean="0">
                <a:latin typeface="Arial Black" pitchFamily="34" charset="0"/>
              </a:rPr>
              <a:t/>
            </a:r>
            <a:br>
              <a:rPr lang="ru-RU" sz="4800" b="1" dirty="0" smtClean="0">
                <a:latin typeface="Arial Black" pitchFamily="34" charset="0"/>
              </a:rPr>
            </a:br>
            <a:r>
              <a:rPr lang="ru-RU" sz="4800" b="1" dirty="0" smtClean="0">
                <a:latin typeface="Arial Black" pitchFamily="34" charset="0"/>
              </a:rPr>
              <a:t/>
            </a:r>
            <a:br>
              <a:rPr lang="ru-RU" sz="4800" b="1" dirty="0" smtClean="0">
                <a:latin typeface="Arial Black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«Активный»- значит деятельный, действенный, </a:t>
            </a:r>
            <a:br>
              <a:rPr lang="ru-RU" sz="1800" b="1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а греческое слово « </a:t>
            </a:r>
            <a:r>
              <a:rPr lang="ru-RU" sz="1800" b="1" dirty="0" err="1" smtClean="0">
                <a:latin typeface="Arial" pitchFamily="34" charset="0"/>
                <a:cs typeface="Arial" pitchFamily="34" charset="0"/>
              </a:rPr>
              <a:t>гипер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» - превышение нормы.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2051" name="Picture 3" descr="C:\Documents and Settings\я\Рабочий стол\ИЗО\Детки(шк)\Рисунок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5" y="4653136"/>
            <a:ext cx="3816999" cy="1724192"/>
          </a:xfrm>
          <a:prstGeom prst="rect">
            <a:avLst/>
          </a:prstGeom>
          <a:noFill/>
        </p:spPr>
      </p:pic>
      <p:pic>
        <p:nvPicPr>
          <p:cNvPr id="2052" name="Picture 4" descr="C:\Documents and Settings\я\Рабочий стол\ИЗО\Гиперактивный\Рисунок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956648"/>
            <a:ext cx="1584176" cy="2602574"/>
          </a:xfrm>
          <a:prstGeom prst="rect">
            <a:avLst/>
          </a:prstGeom>
          <a:noFill/>
        </p:spPr>
      </p:pic>
      <p:pic>
        <p:nvPicPr>
          <p:cNvPr id="2050" name="Picture 2" descr="C:\Documents and Settings\я\Рабочий стол\ИЗО\Гиперактивный\Рисунок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-112916" y="647668"/>
            <a:ext cx="3316764" cy="234928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6737176" cy="908720"/>
          </a:xfr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В описании таких детей употребляют термины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3059832" y="1484784"/>
            <a:ext cx="2808312" cy="2444282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Импульсивный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узел 7"/>
          <p:cNvSpPr/>
          <p:nvPr/>
        </p:nvSpPr>
        <p:spPr>
          <a:xfrm>
            <a:off x="1547664" y="4077072"/>
            <a:ext cx="2381394" cy="2160240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Шустрик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Блок-схема: узел 11"/>
          <p:cNvSpPr/>
          <p:nvPr/>
        </p:nvSpPr>
        <p:spPr>
          <a:xfrm>
            <a:off x="323528" y="1844824"/>
            <a:ext cx="2319646" cy="2227118"/>
          </a:xfrm>
          <a:prstGeom prst="flowChartConnector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latin typeface="Arial" pitchFamily="34" charset="0"/>
                <a:cs typeface="Arial" pitchFamily="34" charset="0"/>
              </a:rPr>
              <a:t>Вулканчик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узел 15"/>
          <p:cNvSpPr/>
          <p:nvPr/>
        </p:nvSpPr>
        <p:spPr>
          <a:xfrm>
            <a:off x="5148064" y="4221088"/>
            <a:ext cx="2376264" cy="2160240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itchFamily="34" charset="0"/>
              </a:rPr>
              <a:t>Подвижный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4" name="Блок-схема: узел 23"/>
          <p:cNvSpPr/>
          <p:nvPr/>
        </p:nvSpPr>
        <p:spPr>
          <a:xfrm>
            <a:off x="6300192" y="1484784"/>
            <a:ext cx="2304256" cy="2232248"/>
          </a:xfrm>
          <a:prstGeom prst="flowChart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Живчик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0"/>
            <a:ext cx="7167740" cy="2357430"/>
          </a:xfrm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b="1" u="sng" dirty="0" err="1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Гиперактивность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– чересчур беспокойная  физическая и умственная активность у детей,</a:t>
            </a:r>
            <a:br>
              <a:rPr lang="ru-RU" sz="2000" b="1" dirty="0" smtClean="0"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когда  возбуждение преобладает над торможением.</a:t>
            </a:r>
            <a:r>
              <a:rPr lang="ru-RU" sz="2000" b="1" dirty="0" smtClean="0">
                <a:latin typeface="Arial Black" pitchFamily="34" charset="0"/>
              </a:rPr>
              <a:t/>
            </a:r>
            <a:br>
              <a:rPr lang="ru-RU" sz="2000" b="1" dirty="0" smtClean="0">
                <a:latin typeface="Arial Black" pitchFamily="34" charset="0"/>
              </a:rPr>
            </a:b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2132856"/>
            <a:ext cx="6216816" cy="4725144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Первые признаки   проявляются  у  ребёнка уже в                раннем детстве.</a:t>
            </a: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lnSpc>
                <a:spcPct val="150000"/>
              </a:lnSpc>
              <a:buNone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None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В дальнейшем его эмоциональная  неустойчивость и агрессивность часто приводят к конфликтам в семье и школе.</a:t>
            </a:r>
            <a:endParaRPr lang="ru-RU" sz="18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1026" name="Picture 2" descr="C:\Documents and Settings\я\Рабочий стол\ИЗО\Родит. воспиит\Рисунок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916832"/>
            <a:ext cx="2160240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C:\Documents and Settings\я\Рабочий стол\ИЗО\Родит. воспиит\Рисунок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2564904"/>
            <a:ext cx="1944216" cy="26210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072494" cy="54868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Признаки  </a:t>
            </a:r>
            <a:r>
              <a:rPr lang="ru-RU" sz="20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гиперактивных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 детей :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5715016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Беспокойные движения в кистях и стопах. Сидя на стуле, ребенок корчится, извивается.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Ребенок не может спокойно сидеть на месте, когда от него этого требуют.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Легко отвлекается на посторонние стимулы.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трудом дожидается своей очереди во время игр и в различных ситуациях в коллективе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 вопросы часто отвечает, не задумываясь, не выслушав их до конца.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 выполнении предложенных заданий испытывает  сложности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трудом сохраняет внимание при выполнении заданий или во время игр.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Часто переходит от одного незавершенного действия к другому.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 может играть тихо, спокойно.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Много болтает.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Часто мешает другим, пристает к окружающим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sz="16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Часто складывается впечатление, что ребенок не слушает обращенную к нему речь.</a:t>
            </a:r>
            <a:endParaRPr lang="ru-RU" sz="1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29016" y="5643578"/>
            <a:ext cx="609600" cy="714380"/>
          </a:xfrm>
        </p:spPr>
        <p:txBody>
          <a:bodyPr/>
          <a:lstStyle/>
          <a:p>
            <a:fld id="{E3943FE0-0364-4C87-8AFA-F4A8BBE960E0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3" name="Схема 2"/>
          <p:cNvGraphicFramePr/>
          <p:nvPr/>
        </p:nvGraphicFramePr>
        <p:xfrm>
          <a:off x="0" y="-214338"/>
          <a:ext cx="85725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</a:rPr>
              <a:t>Коррекция в семье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00034" y="316472"/>
            <a:ext cx="6286544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При воспитании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гиперактивного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  ребенка близкие должны избегать двух крайностей: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  с одной стороны, проявления чрезмерной жалости и вседозволенности;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endParaRPr lang="ru-RU" sz="1200" i="1" dirty="0" smtClean="0">
              <a:latin typeface="Calibri" pitchFamily="34" charset="0"/>
              <a:ea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2.  с другой – постановки завышенных требований, которые он не в состоянии выполнить, в сочетании с излишней пунктуальностью, жестокостью и наказаниями.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1028" name="Picture 4" descr="C:\Documents and Settings\я\Рабочий стол\ИЗО\Родит. воспиит\Рисунок1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1556792"/>
            <a:ext cx="1552772" cy="17162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pic>
        <p:nvPicPr>
          <p:cNvPr id="1030" name="Picture 6" descr="C:\Documents and Settings\я\Рабочий стол\ИЗО\Родит. воспиит\Рисунок17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2492896"/>
            <a:ext cx="1567179" cy="16464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</p:pic>
      <p:pic>
        <p:nvPicPr>
          <p:cNvPr id="1031" name="Picture 7" descr="C:\Documents and Settings\я\Рабочий стол\ИЗО\Родит. воспиит\Рисунок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5500678"/>
            <a:ext cx="2071702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2" name="Picture 8" descr="C:\Documents and Settings\я\Рабочий стол\ИЗО\Родит. воспиит\Рисунок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2492896"/>
            <a:ext cx="2004254" cy="143161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pic>
        <p:nvPicPr>
          <p:cNvPr id="1034" name="Picture 10" descr="C:\Documents and Settings\я\Рабочий стол\ИЗО\CA78XHN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176" y="5429240"/>
            <a:ext cx="1785950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Click="0" advTm="2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043608" y="260648"/>
            <a:ext cx="6143636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Times New Roman" pitchFamily="18" charset="0"/>
              </a:rPr>
              <a:t>Рекомендации родителям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785918" y="934035"/>
            <a:ext cx="6286544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Calibri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Первая группа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рекомендаций относится к внешней стороне поведения близких ребенку взрослых людей.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Старайтесь по возможности сдерживать свои бурные аффекты, особенно если вы огорчены или недовольны поведением ребенка.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lvl="1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lvl="1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Избегайте категоричных слов и выражений, жестких оценок, упреков, угроз, которые могут создать напряженную обстановку и вызвать конфликт в семье.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lvl="3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Calibri" pitchFamily="34" charset="0"/>
              <a:ea typeface="Times New Roman" pitchFamily="18" charset="0"/>
            </a:endParaRPr>
          </a:p>
          <a:p>
            <a:pPr lvl="3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Calibri" pitchFamily="34" charset="0"/>
                <a:ea typeface="Times New Roman" pitchFamily="18" charset="0"/>
              </a:rPr>
              <a:t>Следите за своей речью, старайтесь говорить спокойным голосом</a:t>
            </a:r>
          </a:p>
        </p:txBody>
      </p:sp>
      <p:pic>
        <p:nvPicPr>
          <p:cNvPr id="5122" name="Picture 2" descr="C:\Documents and Settings\я\Рабочий стол\ИЗО\Школа-это\Рисунок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137324">
            <a:off x="7251249" y="199127"/>
            <a:ext cx="1429262" cy="1217380"/>
          </a:xfrm>
          <a:prstGeom prst="rect">
            <a:avLst/>
          </a:prstGeom>
          <a:noFill/>
        </p:spPr>
      </p:pic>
      <p:pic>
        <p:nvPicPr>
          <p:cNvPr id="5123" name="Picture 3" descr="C:\Documents and Settings\я\Рабочий стол\ИЗО\Школа-это\Рисунок3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356992"/>
            <a:ext cx="1533796" cy="1476312"/>
          </a:xfrm>
          <a:prstGeom prst="rect">
            <a:avLst/>
          </a:prstGeom>
          <a:noFill/>
        </p:spPr>
      </p:pic>
      <p:pic>
        <p:nvPicPr>
          <p:cNvPr id="5124" name="Picture 4" descr="C:\Documents and Settings\я\Рабочий стол\ИЗО\Школа-это\Рисунок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121617">
            <a:off x="262013" y="941189"/>
            <a:ext cx="1540032" cy="1593265"/>
          </a:xfrm>
          <a:prstGeom prst="rect">
            <a:avLst/>
          </a:prstGeom>
          <a:noFill/>
        </p:spPr>
      </p:pic>
      <p:pic>
        <p:nvPicPr>
          <p:cNvPr id="5126" name="Picture 6" descr="C:\Documents and Settings\я\Рабочий стол\ИЗО\Школа-это\Рисунок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5085184"/>
            <a:ext cx="1432180" cy="1329881"/>
          </a:xfrm>
          <a:prstGeom prst="rect">
            <a:avLst/>
          </a:prstGeom>
          <a:noFill/>
        </p:spPr>
      </p:pic>
      <p:pic>
        <p:nvPicPr>
          <p:cNvPr id="5127" name="Picture 7" descr="C:\Documents and Settings\я\Рабочий стол\ИЗО\Школа-это\Рисунок4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7495" y="5085184"/>
            <a:ext cx="1858555" cy="141562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43FE0-0364-4C87-8AFA-F4A8BBE960E0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907704" y="1324796"/>
            <a:ext cx="692948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Вторая группа рекомендаций касается организации среды и окружающей обстановки в семье.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Если есть возможность, постарайтесь выделить для ребенка комнату или ее часть для занятий, игр, уединения..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1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1" indent="2286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Определите для ребенка круг обязанностей, а их исполнение держите под постоянным наблюдением и контролем, но не слишком жестко.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 descr="C:\Documents and Settings\я\Рабочий стол\ИЗО\Школа-это\Рисунок3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5" y="4725144"/>
            <a:ext cx="2071717" cy="1872208"/>
          </a:xfrm>
          <a:prstGeom prst="rect">
            <a:avLst/>
          </a:prstGeom>
          <a:noFill/>
        </p:spPr>
      </p:pic>
      <p:pic>
        <p:nvPicPr>
          <p:cNvPr id="4098" name="Picture 2" descr="C:\Documents and Settings\я\Рабочий стол\ИЗО\Школа-это\Рисунок2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14884"/>
            <a:ext cx="2033324" cy="167182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962</TotalTime>
  <Words>536</Words>
  <Application>Microsoft Office PowerPoint</Application>
  <PresentationFormat>Экран (4:3)</PresentationFormat>
  <Paragraphs>106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Гиперактивный  ребёнок</vt:lpstr>
      <vt:lpstr>   «Активный»- значит деятельный, действенный,  а греческое слово « гипер» - превышение нормы.</vt:lpstr>
      <vt:lpstr>В описании таких детей употребляют термины</vt:lpstr>
      <vt:lpstr>Гиперактивность – чересчур беспокойная  физическая и умственная активность у детей,  когда  возбуждение преобладает над торможением. </vt:lpstr>
      <vt:lpstr>Признаки  гиперактивных  детей 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Спасибо за                                  внимание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Гиперактивный  ребёнок</dc:title>
  <dc:creator>-</dc:creator>
  <cp:lastModifiedBy>Admin</cp:lastModifiedBy>
  <cp:revision>102</cp:revision>
  <dcterms:created xsi:type="dcterms:W3CDTF">2010-03-13T17:16:39Z</dcterms:created>
  <dcterms:modified xsi:type="dcterms:W3CDTF">2019-02-05T09:12:33Z</dcterms:modified>
</cp:coreProperties>
</file>